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3" r:id="rId4"/>
    <p:sldId id="281" r:id="rId5"/>
    <p:sldId id="258" r:id="rId6"/>
    <p:sldId id="350" r:id="rId7"/>
    <p:sldId id="349" r:id="rId8"/>
    <p:sldId id="348" r:id="rId9"/>
    <p:sldId id="347" r:id="rId10"/>
    <p:sldId id="335" r:id="rId11"/>
    <p:sldId id="336" r:id="rId12"/>
    <p:sldId id="346" r:id="rId13"/>
    <p:sldId id="352" r:id="rId14"/>
    <p:sldId id="345" r:id="rId15"/>
    <p:sldId id="351" r:id="rId16"/>
    <p:sldId id="298" r:id="rId17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Lucida Console" pitchFamily="49" charset="0"/>
      <p:regular r:id="rId23"/>
    </p:embeddedFont>
    <p:embeddedFont>
      <p:font typeface="Simplified Arabic Fixed" charset="-78"/>
      <p:regular r:id="rId24"/>
    </p:embeddedFont>
    <p:embeddedFont>
      <p:font typeface="Perpetua Titling MT" pitchFamily="18" charset="0"/>
      <p:regular r:id="rId25"/>
      <p:bold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E89F"/>
    <a:srgbClr val="CC0066"/>
    <a:srgbClr val="00FF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32" autoAdjust="0"/>
  </p:normalViewPr>
  <p:slideViewPr>
    <p:cSldViewPr>
      <p:cViewPr varScale="1">
        <p:scale>
          <a:sx n="93" d="100"/>
          <a:sy n="93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EF10-8B2F-4129-8BD5-01F68A2BBDBB}" type="datetimeFigureOut">
              <a:rPr lang="en-AU" smtClean="0"/>
              <a:pPr/>
              <a:t>25/07/2016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8EC85-69F3-44FC-99A5-E6BC979777A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F2556-1C08-4F9A-8A8B-4FC284A8504B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4FBE-B244-4609-AACE-50CE50E7152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47F5-9439-427D-8FCA-0654074970B4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C936-35EF-49EB-B743-569D2139906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366D9-4A5B-4945-AE17-895D577B4111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B8EC-1ADF-4811-985E-952A0B7BD3A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97A9-CF1F-4D5E-818B-5E5455562BC7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378B-0B37-4578-A3C1-E18781BEEF8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6921A-05BC-4266-9DC0-D421A09C04E1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4764-4354-40E6-BC51-116E79887A3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6545F-C5E2-475C-8A5A-8DC9ED7A977C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4F9-6B04-4A3F-93DA-FB381EC8CBB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0109-BBBC-4F3D-9B0A-2947C39DF059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C9DA-329D-40F4-8D37-8A194719A66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63CA-EB39-4EDA-A3B1-7ABBBB10616E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AFB9-79E8-4749-81C3-47D066C90DA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D8B5-B3BD-4421-9126-8A39FE728849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91BF-4963-4A5D-A91E-897E06ED70D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7D1E-2E6F-4760-BB5D-9CC6B0E85BE0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E1B2-B184-46C6-AF3D-DF9FB0F6044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FE75-3721-4917-A1A6-519F3A584F12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057F-7DE7-4C0D-9C85-5DD96827C3E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32D0CE-2F8D-466B-AAF6-B33259AB488E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113862-2F03-4555-914A-55558319C27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aa.org.au/node/1338/ed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79388" y="332656"/>
            <a:ext cx="8820150" cy="4608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A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>Asteroidal </a:t>
            </a:r>
            <a:r>
              <a:rPr lang="en-A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>&amp; Lunar Occultations</a:t>
            </a:r>
            <a:r>
              <a:rPr lang="en-AU" sz="6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>: </a:t>
            </a:r>
            <a:br>
              <a:rPr lang="en-AU" sz="6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</a:br>
            <a:r>
              <a:rPr lang="en-AU" sz="6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>Results </a:t>
            </a:r>
            <a:r>
              <a:rPr lang="en-A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>2014-2015</a:t>
            </a:r>
            <a:br>
              <a:rPr lang="en-A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</a:br>
            <a:endParaRPr lang="en-A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75656" y="5661248"/>
            <a:ext cx="6400800" cy="8651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en-A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Dave Herald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double-double occultation</a:t>
            </a:r>
            <a:endParaRPr lang="en-A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en-AU" dirty="0" smtClean="0"/>
              <a:t>On 2015 Apr 9 the binary asteroid 90 </a:t>
            </a:r>
            <a:r>
              <a:rPr lang="en-AU" dirty="0" err="1" smtClean="0"/>
              <a:t>Antiope</a:t>
            </a:r>
            <a:r>
              <a:rPr lang="en-AU" dirty="0" smtClean="0"/>
              <a:t> occulted a star that turned out to be double.</a:t>
            </a:r>
          </a:p>
          <a:p>
            <a:pPr marL="180000" indent="0" algn="ctr">
              <a:buNone/>
            </a:pPr>
            <a:r>
              <a:rPr lang="en-A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Double star solution from each component of the asteroid</a:t>
            </a:r>
            <a:endParaRPr lang="en-A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829769"/>
            <a:ext cx="29813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25" y="3829769"/>
            <a:ext cx="30384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44343-B171-4327-8F26-C3696AE8CD02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A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Solution for the asteroid</a:t>
            </a:r>
            <a:endParaRPr lang="en-A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88" y="1268760"/>
            <a:ext cx="53816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CCE13-D70E-406F-BAE5-B8FF819C1C29}" type="datetime1">
              <a:rPr lang="en-AU" smtClean="0"/>
              <a:pPr>
                <a:defRPr/>
              </a:pPr>
              <a:t>25/07/2016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409 Aspasia  2015 Sep 4, and Aug 8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07288" cy="532655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Model 215 (Convex)		Model 715 (Concave)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246732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2376264" cy="254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CF16E-9299-4498-BEAD-DAF9740B29D4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509120"/>
            <a:ext cx="2617183" cy="21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437112"/>
            <a:ext cx="2880320" cy="23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51920" y="249289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00FF"/>
                </a:solidFill>
              </a:rPr>
              <a:t>Sept 4</a:t>
            </a:r>
            <a:endParaRPr lang="en-AU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8364" y="508518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00FF"/>
                </a:solidFill>
              </a:rPr>
              <a:t>Aug 8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23528" y="4293096"/>
            <a:ext cx="8496944" cy="7200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275 </a:t>
            </a:r>
            <a:r>
              <a:rPr lang="en-AU" dirty="0" err="1" smtClean="0"/>
              <a:t>Sapientia</a:t>
            </a:r>
            <a:r>
              <a:rPr lang="en-AU" dirty="0" smtClean="0"/>
              <a:t>  2015 Sep 30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412776"/>
            <a:ext cx="4762872" cy="532655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No shape model available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D97A9-CF1F-4D5E-818B-5E5455562BC7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725" y="1988840"/>
            <a:ext cx="537054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Amphitrite – 2015 Nov 11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00201"/>
            <a:ext cx="7884368" cy="604664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‘old’ model  	  	updated shape model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9433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703" y="2132856"/>
            <a:ext cx="473829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41D540-9BD9-4711-B18C-4AE191C6F9C4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27 </a:t>
            </a:r>
            <a:r>
              <a:rPr lang="en-AU" dirty="0" err="1" smtClean="0"/>
              <a:t>Euterpe</a:t>
            </a:r>
            <a:r>
              <a:rPr lang="en-AU" dirty="0" smtClean="0"/>
              <a:t>  2015 Dec 13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D97A9-CF1F-4D5E-818B-5E5455562BC7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437410" cy="448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7200" dirty="0" smtClean="0">
                <a:solidFill>
                  <a:srgbClr val="FFFF00"/>
                </a:solidFill>
              </a:rPr>
              <a:t>Any questions?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627784" y="1052736"/>
          <a:ext cx="3848100" cy="5478463"/>
        </p:xfrm>
        <a:graphic>
          <a:graphicData uri="http://schemas.openxmlformats.org/presentationml/2006/ole">
            <p:oleObj spid="_x0000_s1026" name="Clip" r:id="rId3" imgW="3848040" imgH="5478120" progId="">
              <p:embed/>
            </p:oleObj>
          </a:graphicData>
        </a:graphic>
      </p:graphicFrame>
      <p:pic>
        <p:nvPicPr>
          <p:cNvPr id="2" name="Picture 3" descr="C:\Users\DaveH Admin\AppData\Local\Microsoft\Windows\Temporary Internet Files\Content.IE5\HEP3D7CW\MM90023644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445224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3CA89-3663-4539-8DC3-F78DA0685635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7164288" y="2708920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9552" y="404664"/>
            <a:ext cx="8299648" cy="6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About 210 events each year 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19" y="1233488"/>
            <a:ext cx="6870761" cy="500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EC1DC6-D801-44A1-88F2-522295F8326B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858218"/>
          </a:xfrm>
        </p:spPr>
        <p:txBody>
          <a:bodyPr/>
          <a:lstStyle/>
          <a:p>
            <a:pPr eaLnBrk="1" hangingPunct="1"/>
            <a:r>
              <a:rPr lang="en-AU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Number of successful events by region, and max # sites:</a:t>
            </a:r>
            <a:br>
              <a:rPr lang="en-AU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AU" sz="4000" b="1" dirty="0" smtClean="0">
                <a:solidFill>
                  <a:srgbClr val="C00000"/>
                </a:solidFill>
              </a:rPr>
              <a:t> </a:t>
            </a:r>
            <a:r>
              <a:rPr lang="en-AU" sz="3600" b="1" dirty="0" smtClean="0">
                <a:solidFill>
                  <a:srgbClr val="C00000"/>
                </a:solidFill>
              </a:rPr>
              <a:t>2015/01      2015/12</a:t>
            </a:r>
            <a:endParaRPr lang="en-AU" b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2492896"/>
            <a:ext cx="8352928" cy="3590404"/>
          </a:xfrm>
        </p:spPr>
        <p:txBody>
          <a:bodyPr/>
          <a:lstStyle/>
          <a:p>
            <a:pPr eaLnBrk="1" hangingPunct="1"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Australasia		44	(16 sites)</a:t>
            </a:r>
          </a:p>
          <a:p>
            <a:pPr eaLnBrk="1" hangingPunct="1"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Europe		61	(50 sites)</a:t>
            </a:r>
          </a:p>
          <a:p>
            <a:pPr eaLnBrk="1" hangingPunct="1"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Japan			25	(17 sites)</a:t>
            </a:r>
          </a:p>
          <a:p>
            <a:pPr eaLnBrk="1" hangingPunct="1"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			88	(27 sites)</a:t>
            </a:r>
          </a:p>
          <a:p>
            <a:pPr eaLnBrk="1" hangingPunct="1">
              <a:defRPr/>
            </a:pPr>
            <a:endParaRPr lang="en-AU" dirty="0" smtClean="0">
              <a:solidFill>
                <a:srgbClr val="FFFF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0" y="1772816"/>
            <a:ext cx="287338" cy="2159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E7973-9739-48E2-B5EF-F50B0653B955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Double stars discovered in asteroidal occultations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352928" cy="4525963"/>
          </a:xfrm>
        </p:spPr>
        <p:txBody>
          <a:bodyPr/>
          <a:lstStyle/>
          <a:p>
            <a:pPr eaLnBrk="1" hangingPunct="1"/>
            <a:r>
              <a:rPr lang="en-AU" sz="3600" dirty="0" smtClean="0">
                <a:solidFill>
                  <a:srgbClr val="0000FF"/>
                </a:solidFill>
              </a:rPr>
              <a:t>New double stars can be discovered in an asteroidal occultation</a:t>
            </a:r>
          </a:p>
          <a:p>
            <a:pPr eaLnBrk="1" hangingPunct="1"/>
            <a:r>
              <a:rPr lang="en-AU" sz="3600" dirty="0" smtClean="0">
                <a:solidFill>
                  <a:srgbClr val="0000FF"/>
                </a:solidFill>
              </a:rPr>
              <a:t>Separations are usually in the range </a:t>
            </a:r>
            <a:br>
              <a:rPr lang="en-AU" sz="3600" dirty="0" smtClean="0">
                <a:solidFill>
                  <a:srgbClr val="0000FF"/>
                </a:solidFill>
              </a:rPr>
            </a:br>
            <a:r>
              <a:rPr lang="en-AU" sz="3600" dirty="0" smtClean="0">
                <a:solidFill>
                  <a:srgbClr val="0000FF"/>
                </a:solidFill>
              </a:rPr>
              <a:t>0.1” to 0.001”</a:t>
            </a:r>
          </a:p>
          <a:p>
            <a:pPr eaLnBrk="1" hangingPunct="1"/>
            <a:r>
              <a:rPr lang="en-AU" sz="3600" dirty="0" smtClean="0">
                <a:solidFill>
                  <a:srgbClr val="0000FF"/>
                </a:solidFill>
              </a:rPr>
              <a:t>If several observers, the uncertainty in separation can be less than </a:t>
            </a:r>
            <a:br>
              <a:rPr lang="en-AU" sz="3600" dirty="0" smtClean="0">
                <a:solidFill>
                  <a:srgbClr val="0000FF"/>
                </a:solidFill>
              </a:rPr>
            </a:br>
            <a:r>
              <a:rPr lang="en-AU" sz="3600" dirty="0" smtClean="0">
                <a:solidFill>
                  <a:srgbClr val="0000FF"/>
                </a:solidFill>
              </a:rPr>
              <a:t>1 </a:t>
            </a:r>
            <a:r>
              <a:rPr lang="en-AU" sz="3600" dirty="0" err="1" smtClean="0">
                <a:solidFill>
                  <a:srgbClr val="0000FF"/>
                </a:solidFill>
              </a:rPr>
              <a:t>milli-arcsecond</a:t>
            </a:r>
            <a:r>
              <a:rPr lang="en-AU" sz="3600" dirty="0" smtClean="0">
                <a:solidFill>
                  <a:srgbClr val="00FF00"/>
                </a:solidFill>
              </a:rPr>
              <a:t> </a:t>
            </a:r>
            <a:r>
              <a:rPr lang="en-AU" sz="3600" dirty="0" smtClean="0">
                <a:solidFill>
                  <a:srgbClr val="0000FF"/>
                </a:solidFill>
              </a:rPr>
              <a:t>[ &lt;0.001”]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18DCAF-A3D1-4AE0-BA24-C628DC355409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584325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double stars discovered since Jan 2014</a:t>
            </a: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onsole" pitchFamily="49" charset="0"/>
              </a:rPr>
              <a:t/>
            </a:r>
            <a:b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onsole" pitchFamily="49" charset="0"/>
              </a:rPr>
            </a:b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496300" cy="396044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1400" dirty="0" smtClean="0">
              <a:solidFill>
                <a:srgbClr val="0000FF"/>
              </a:solidFill>
              <a:latin typeface="Lucida Console" pitchFamily="49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700" b="1" dirty="0" smtClean="0">
                <a:solidFill>
                  <a:srgbClr val="0000FF"/>
                </a:solidFill>
                <a:latin typeface="Lucida Console" pitchFamily="49" charset="0"/>
              </a:rPr>
              <a:t>Star number      Sep (</a:t>
            </a:r>
            <a:r>
              <a:rPr lang="en-AU" sz="3700" b="1" dirty="0" smtClean="0">
                <a:solidFill>
                  <a:srgbClr val="7030A0"/>
                </a:solidFill>
                <a:latin typeface="Lucida Console" pitchFamily="49" charset="0"/>
              </a:rPr>
              <a:t>mas</a:t>
            </a:r>
            <a:r>
              <a:rPr lang="en-AU" sz="3700" b="1" dirty="0" smtClean="0">
                <a:solidFill>
                  <a:srgbClr val="0000FF"/>
                </a:solidFill>
                <a:latin typeface="Lucida Console" pitchFamily="49" charset="0"/>
              </a:rPr>
              <a:t>)         P.A.         Date           Asteroid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0801-01593-1         1.2           292.3        2014 Jan 18    664 Judith 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5227-00026-1         3.0             2.0        2014 Dec  9   3950 Yoshida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2U27496405          10.0 ± 0.5     225.8 ± 2.5  2015 Feb 12    107 Camilla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0283-00694-1        42.1 ± 0.7     127.9 ± 1.4  2015 Apr  2     90 </a:t>
            </a:r>
            <a:r>
              <a:rPr lang="en-AU" sz="43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Antiope</a:t>
            </a: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4UC344-090563       41.0           247.0        2015 Aug  5     92 </a:t>
            </a:r>
            <a:r>
              <a:rPr lang="en-AU" sz="43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Undina</a:t>
            </a:r>
            <a:endParaRPr lang="en-AU" sz="4300" b="1" spc="-150" dirty="0" smtClean="0">
              <a:solidFill>
                <a:srgbClr val="002060"/>
              </a:solidFill>
              <a:latin typeface="Lucida Console" pitchFamily="49" charset="0"/>
              <a:cs typeface="Simplified Arabic Fixed" pitchFamily="49" charset="-78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AU" sz="4300" b="1" spc="-150" dirty="0" smtClean="0">
              <a:solidFill>
                <a:srgbClr val="002060"/>
              </a:solidFill>
              <a:latin typeface="Lucida Console" pitchFamily="49" charset="0"/>
              <a:cs typeface="Simplified Arabic Fixed" pitchFamily="49" charset="-78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i="1" spc="-150" dirty="0" smtClean="0">
                <a:solidFill>
                  <a:srgbClr val="C00000"/>
                </a:solidFill>
                <a:latin typeface="Lucida Console" pitchFamily="49" charset="0"/>
                <a:cs typeface="Simplified Arabic Fixed" pitchFamily="49" charset="-78"/>
              </a:rPr>
              <a:t>Note – the first three are below the resolution limit of Gaia </a:t>
            </a: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7F8F8-FC79-4380-A46E-B77D9D2887D4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702"/>
            <a:ext cx="8229600" cy="5530626"/>
          </a:xfrm>
        </p:spPr>
        <p:txBody>
          <a:bodyPr/>
          <a:lstStyle/>
          <a:p>
            <a:r>
              <a:rPr lang="en-AU" sz="8800" dirty="0" smtClean="0">
                <a:solidFill>
                  <a:srgbClr val="0000FF"/>
                </a:solidFill>
                <a:latin typeface="Perpetua Titling MT" pitchFamily="18" charset="0"/>
              </a:rPr>
              <a:t>8 examples of good Profiles</a:t>
            </a:r>
            <a:endParaRPr lang="en-AU" sz="8800" dirty="0">
              <a:solidFill>
                <a:srgbClr val="0000FF"/>
              </a:solidFill>
              <a:latin typeface="Perpetua Titling MT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D97A9-CF1F-4D5E-818B-5E5455562BC7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93 Minerva  2014 Sep 6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A good fit to a convex shape model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7340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C0FC9-70E8-4973-A6A7-83985DF73406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82 </a:t>
            </a:r>
            <a:r>
              <a:rPr lang="en-AU" dirty="0" err="1" smtClean="0"/>
              <a:t>Alkmene</a:t>
            </a:r>
            <a:r>
              <a:rPr lang="en-AU" dirty="0" smtClean="0"/>
              <a:t>  2014 Sep 18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3"/>
            <a:ext cx="8229600" cy="648072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A good fit to a shape model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32194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7D385-CE2D-48CC-8337-95AA2AFF77AF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166 Rhodope  2015 Jan 30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With Gaia, multiple Miss events like this should become less common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2852936"/>
            <a:ext cx="65151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77A2B-86CD-4D75-8A03-50AA193AEABA}" type="datetime1">
              <a:rPr lang="en-AU" smtClean="0"/>
              <a:pPr>
                <a:defRPr/>
              </a:pPr>
              <a:t>25/07/2016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8430</TotalTime>
  <Words>280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Lucida Console</vt:lpstr>
      <vt:lpstr>Simplified Arabic Fixed</vt:lpstr>
      <vt:lpstr>Perpetua Titling MT</vt:lpstr>
      <vt:lpstr>Office Theme</vt:lpstr>
      <vt:lpstr>Clip</vt:lpstr>
      <vt:lpstr>Asteroidal &amp; Lunar Occultations:  Results 2014-2015 </vt:lpstr>
      <vt:lpstr>Slide 2</vt:lpstr>
      <vt:lpstr>Number of successful events by region, and max # sites:  2015/01      2015/12</vt:lpstr>
      <vt:lpstr>Double stars discovered in asteroidal occultations</vt:lpstr>
      <vt:lpstr>5 double stars discovered since Jan 2014 </vt:lpstr>
      <vt:lpstr>8 examples of good Profiles</vt:lpstr>
      <vt:lpstr>93 Minerva  2014 Sep 6</vt:lpstr>
      <vt:lpstr>82 Alkmene  2014 Sep 18</vt:lpstr>
      <vt:lpstr>166 Rhodope  2015 Jan 30</vt:lpstr>
      <vt:lpstr>A double-double occultation</vt:lpstr>
      <vt:lpstr>Solution for the asteroid</vt:lpstr>
      <vt:lpstr>409 Aspasia  2015 Sep 4, and Aug 8</vt:lpstr>
      <vt:lpstr>275 Sapientia  2015 Sep 30</vt:lpstr>
      <vt:lpstr>Amphitrite – 2015 Nov 11</vt:lpstr>
      <vt:lpstr>27 Euterpe  2015 Dec 13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Herald</dc:creator>
  <cp:lastModifiedBy>Dave Herald</cp:lastModifiedBy>
  <cp:revision>273</cp:revision>
  <dcterms:created xsi:type="dcterms:W3CDTF">2011-04-15T14:27:50Z</dcterms:created>
  <dcterms:modified xsi:type="dcterms:W3CDTF">2016-07-25T02:54:21Z</dcterms:modified>
</cp:coreProperties>
</file>